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7" r:id="rId1"/>
  </p:sldMasterIdLst>
  <p:notesMasterIdLst>
    <p:notesMasterId r:id="rId17"/>
  </p:notesMasterIdLst>
  <p:handoutMasterIdLst>
    <p:handoutMasterId r:id="rId18"/>
  </p:handoutMasterIdLst>
  <p:sldIdLst>
    <p:sldId id="384" r:id="rId2"/>
    <p:sldId id="310" r:id="rId3"/>
    <p:sldId id="292" r:id="rId4"/>
    <p:sldId id="349" r:id="rId5"/>
    <p:sldId id="362" r:id="rId6"/>
    <p:sldId id="368" r:id="rId7"/>
    <p:sldId id="370" r:id="rId8"/>
    <p:sldId id="369" r:id="rId9"/>
    <p:sldId id="367" r:id="rId10"/>
    <p:sldId id="382" r:id="rId11"/>
    <p:sldId id="379" r:id="rId12"/>
    <p:sldId id="378" r:id="rId13"/>
    <p:sldId id="381" r:id="rId14"/>
    <p:sldId id="319" r:id="rId15"/>
    <p:sldId id="383" r:id="rId16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64" userDrawn="1">
          <p15:clr>
            <a:srgbClr val="A4A3A4"/>
          </p15:clr>
        </p15:guide>
        <p15:guide id="3" pos="22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89405" autoAdjust="0"/>
  </p:normalViewPr>
  <p:slideViewPr>
    <p:cSldViewPr>
      <p:cViewPr varScale="1">
        <p:scale>
          <a:sx n="82" d="100"/>
          <a:sy n="82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2" y="-90"/>
      </p:cViewPr>
      <p:guideLst>
        <p:guide orient="horz" pos="2932"/>
        <p:guide pos="2264"/>
        <p:guide pos="22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E6657C-D705-4ECF-8FA3-F03C49F4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61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966" y="4420869"/>
            <a:ext cx="5641333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4" tIns="46362" rIns="92724" bIns="463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D30FC-D7C5-4AE5-AA5E-86D79B87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6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0AE78-FA28-44AD-BD2C-9AFE09851D5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51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1333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10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6B770-3B18-4527-9BF9-159AA3F9BBF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29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354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92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8B931-5982-4FA6-AEAC-4BA4DBA0CC9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61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623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36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ADE3B-B467-4200-90C8-9554E61054A5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3FE590-8B98-4EFD-A5BC-AF44323BA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4571-1B84-47CD-998F-EF980DAD7F1D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6AF0-EBC2-4C40-AB6E-5A1CE2285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0D98-8D98-494C-A006-1DF40C1A1C6D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8C3F-B986-4DE9-8E4F-E32107D97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4AC79-6785-46F8-8A23-3BA9989B723E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AECF-CAC0-4EBB-9F5A-826498BB3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1334-388C-4051-8613-9C66FE5B66A2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A0DB-4B37-438E-8A9B-1DECF899E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521B54-BA06-4FFD-A825-1BB3B34C534E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5BF137-7DF5-4C98-A3B7-18942DD09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F3462-A0CD-44F9-B046-013BC685FFDC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4F029-F3E8-4760-8AC0-1D87849DD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CE8855-E249-4B89-AF72-5B3B12BCFF8E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E71F95-E462-4B66-96BB-E006F3A95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C7951-9DE1-402E-B83B-8E62DE90C212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5C9F2-A320-4F43-88BA-2C9FD29DA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A1A8-E736-421D-9E20-973B7D8D50CB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F4F3-B8B8-4818-B621-BBDA6CC10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C0394-9B73-414B-A59B-10CB74C2A611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396E1-EB30-47BA-80DB-E1C20E625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A8318B-769F-4443-8C21-3EEF407DDA3A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D25FB9-E8B8-4C81-BB4E-164208ADE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45E485-B7B2-4F50-AB0F-58C79CDA1CDD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873A3B-B464-446B-9454-510ADEB15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99" r:id="rId1"/>
    <p:sldLayoutId id="2147489993" r:id="rId2"/>
    <p:sldLayoutId id="2147490000" r:id="rId3"/>
    <p:sldLayoutId id="2147490001" r:id="rId4"/>
    <p:sldLayoutId id="2147490002" r:id="rId5"/>
    <p:sldLayoutId id="2147490003" r:id="rId6"/>
    <p:sldLayoutId id="2147489994" r:id="rId7"/>
    <p:sldLayoutId id="2147490004" r:id="rId8"/>
    <p:sldLayoutId id="2147490005" r:id="rId9"/>
    <p:sldLayoutId id="2147489995" r:id="rId10"/>
    <p:sldLayoutId id="2147489996" r:id="rId11"/>
    <p:sldLayoutId id="2147489998" r:id="rId12"/>
  </p:sldLayoutIdLst>
  <p:transition spd="slow">
    <p:push dir="u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dirty="0" smtClean="0">
                <a:latin typeface="Algerian" pitchFamily="82" charset="0"/>
              </a:rPr>
              <a:t>Release of the </a:t>
            </a:r>
            <a:br>
              <a:rPr lang="en-US" altLang="en-US" sz="4400" b="1" dirty="0" smtClean="0">
                <a:latin typeface="Algerian" pitchFamily="82" charset="0"/>
              </a:rPr>
            </a:br>
            <a:r>
              <a:rPr lang="en-US" altLang="en-US" sz="4400" b="1" dirty="0" smtClean="0">
                <a:latin typeface="Algerian" pitchFamily="82" charset="0"/>
              </a:rPr>
              <a:t>provisional GROSS  DOMESTIC PRODUCT (GDP) for THIRD quarter 2018</a:t>
            </a:r>
            <a:endParaRPr lang="en-US" altLang="en-US" sz="32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36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b="1" dirty="0">
                <a:latin typeface="Algerian" pitchFamily="82" charset="0"/>
              </a:rPr>
              <a:t>by </a:t>
            </a:r>
            <a:endParaRPr lang="en-US" altLang="en-US" sz="28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28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b="1" dirty="0" smtClean="0">
                <a:latin typeface="Algerian" pitchFamily="82" charset="0"/>
              </a:rPr>
              <a:t>Mr. </a:t>
            </a:r>
            <a:r>
              <a:rPr lang="en-US" altLang="en-US" sz="3600" b="1" dirty="0" err="1" smtClean="0">
                <a:latin typeface="Algerian" pitchFamily="82" charset="0"/>
              </a:rPr>
              <a:t>baah</a:t>
            </a:r>
            <a:r>
              <a:rPr lang="en-US" altLang="en-US" sz="3600" b="1" dirty="0" smtClean="0">
                <a:latin typeface="Algerian" pitchFamily="82" charset="0"/>
              </a:rPr>
              <a:t> </a:t>
            </a:r>
            <a:r>
              <a:rPr lang="en-US" altLang="en-US" sz="3600" b="1" dirty="0" err="1" smtClean="0">
                <a:latin typeface="Algerian" pitchFamily="82" charset="0"/>
              </a:rPr>
              <a:t>wadieh</a:t>
            </a:r>
            <a:endParaRPr lang="en-US" altLang="en-US" sz="36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Algerian" pitchFamily="82" charset="0"/>
              </a:rPr>
              <a:t>Ag. GOVERNMENT </a:t>
            </a:r>
            <a:r>
              <a:rPr lang="en-US" altLang="en-US" sz="4000" b="1" dirty="0">
                <a:latin typeface="Algerian" pitchFamily="82" charset="0"/>
              </a:rPr>
              <a:t>statistician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200" y="6248400"/>
            <a:ext cx="3276600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dirty="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C0CA6E-A363-4855-AD99-C95AE61A5930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52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181600" y="6492875"/>
            <a:ext cx="3547281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2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49406" y="304800"/>
            <a:ext cx="80772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Quarter-on-Quarter GDP Growth for the </a:t>
            </a:r>
            <a:r>
              <a:rPr lang="en-US" altLang="en-US" sz="2800" dirty="0" smtClean="0">
                <a:solidFill>
                  <a:schemeClr val="tx1"/>
                </a:solidFill>
              </a:rPr>
              <a:t>3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en-US" sz="2800" dirty="0" smtClean="0">
                <a:solidFill>
                  <a:schemeClr val="tx1"/>
                </a:solidFill>
              </a:rPr>
              <a:t>       </a:t>
            </a:r>
            <a:r>
              <a:rPr lang="en-US" altLang="en-US" sz="2800" dirty="0">
                <a:solidFill>
                  <a:schemeClr val="tx1"/>
                </a:solidFill>
              </a:rPr>
              <a:t>Quarter of </a:t>
            </a:r>
            <a:r>
              <a:rPr lang="en-US" altLang="en-US" sz="2800" dirty="0" smtClean="0">
                <a:solidFill>
                  <a:schemeClr val="tx1"/>
                </a:solidFill>
              </a:rPr>
              <a:t>2018 </a:t>
            </a:r>
            <a:r>
              <a:rPr lang="en-US" altLang="en-US" sz="2800" dirty="0">
                <a:solidFill>
                  <a:schemeClr val="tx1"/>
                </a:solidFill>
              </a:rPr>
              <a:t>(Seasonally Adjusted)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66800" y="5486400"/>
            <a:ext cx="723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23593"/>
              </p:ext>
            </p:extLst>
          </p:nvPr>
        </p:nvGraphicFramePr>
        <p:xfrm>
          <a:off x="537254" y="2818349"/>
          <a:ext cx="8109858" cy="3388488"/>
        </p:xfrm>
        <a:graphic>
          <a:graphicData uri="http://schemas.openxmlformats.org/drawingml/2006/table">
            <a:tbl>
              <a:tblPr/>
              <a:tblGrid>
                <a:gridCol w="118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3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3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21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12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805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3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23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Quarter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Seasonally Adjusted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Constant 2013 </a:t>
                      </a:r>
                      <a:r>
                        <a:rPr lang="en-US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PricesGDP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(GH₵ million)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35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 Estimate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r>
                        <a:rPr lang="en-US" sz="2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32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2018Q3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38,006.3</a:t>
                      </a:r>
                      <a:endParaRPr kumimoji="0" lang="en-US" sz="22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2018Q2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37,332.9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2018Q1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36,849.0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017Q4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36,359.5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965" y="1295400"/>
            <a:ext cx="8278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quarter-on-quarter seasonally adjusted GDP growth rate for the </a:t>
            </a:r>
            <a:r>
              <a:rPr lang="en-US" sz="2200" dirty="0" smtClean="0"/>
              <a:t>3</a:t>
            </a:r>
            <a:r>
              <a:rPr lang="en-US" sz="2200" baseline="30000" dirty="0" smtClean="0"/>
              <a:t>rd </a:t>
            </a:r>
            <a:r>
              <a:rPr lang="en-US" sz="2200" dirty="0" smtClean="0"/>
              <a:t>quarter of 2018 </a:t>
            </a:r>
            <a:r>
              <a:rPr lang="en-US" sz="2200" dirty="0"/>
              <a:t>was </a:t>
            </a:r>
            <a:r>
              <a:rPr lang="en-US" sz="2200" dirty="0" smtClean="0"/>
              <a:t>1.8%. </a:t>
            </a:r>
            <a:r>
              <a:rPr lang="en-US" sz="2200" dirty="0"/>
              <a:t>This means that the value of goods and services produced in the </a:t>
            </a:r>
            <a:r>
              <a:rPr lang="en-US" sz="2200" dirty="0" smtClean="0"/>
              <a:t>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2018 </a:t>
            </a:r>
            <a:r>
              <a:rPr lang="en-US" sz="2200" dirty="0"/>
              <a:t>grew by </a:t>
            </a:r>
            <a:r>
              <a:rPr lang="en-US" sz="2200" dirty="0" smtClean="0"/>
              <a:t>1.8% </a:t>
            </a:r>
            <a:r>
              <a:rPr lang="en-US" sz="2200" dirty="0"/>
              <a:t>over the value recorded in the </a:t>
            </a:r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2018.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5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838200"/>
            <a:ext cx="8763000" cy="1905000"/>
          </a:xfrm>
        </p:spPr>
        <p:txBody>
          <a:bodyPr>
            <a:noAutofit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year-on-year quarterly GDP growth rate for Agriculture is       </a:t>
            </a:r>
            <a:r>
              <a:rPr lang="en-US" altLang="en-US" sz="2000" dirty="0" smtClean="0"/>
              <a:t>5.5 % </a:t>
            </a:r>
            <a:r>
              <a:rPr lang="en-US" altLang="en-US" sz="2000" dirty="0"/>
              <a:t>for the </a:t>
            </a:r>
            <a:r>
              <a:rPr lang="en-US" altLang="en-US" sz="2000" dirty="0" smtClean="0"/>
              <a:t>third </a:t>
            </a:r>
            <a:r>
              <a:rPr lang="en-US" altLang="en-US" sz="2000" dirty="0"/>
              <a:t>quarter of </a:t>
            </a:r>
            <a:r>
              <a:rPr lang="en-US" altLang="en-US" sz="2000" dirty="0" smtClean="0"/>
              <a:t>2018.</a:t>
            </a:r>
            <a:endParaRPr lang="en-US" altLang="en-US" sz="20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</a:t>
            </a:r>
            <a:r>
              <a:rPr lang="en-US" altLang="en-US" sz="2000" dirty="0" smtClean="0"/>
              <a:t>crops </a:t>
            </a:r>
            <a:r>
              <a:rPr lang="en-US" altLang="en-US" sz="2000" dirty="0"/>
              <a:t>sub-sector recorded the highest year-on-year growth rate of </a:t>
            </a:r>
            <a:r>
              <a:rPr lang="en-US" altLang="en-US" sz="2000" dirty="0" smtClean="0"/>
              <a:t>6.8 % </a:t>
            </a:r>
            <a:r>
              <a:rPr lang="en-US" altLang="en-US" sz="2000" dirty="0"/>
              <a:t>while the </a:t>
            </a:r>
            <a:r>
              <a:rPr lang="en-US" altLang="en-US" sz="2000" dirty="0" smtClean="0"/>
              <a:t>Fishing sub-sector </a:t>
            </a:r>
            <a:r>
              <a:rPr lang="en-US" altLang="en-US" sz="2000" dirty="0"/>
              <a:t>recorded the lowest growth rate of </a:t>
            </a:r>
            <a:r>
              <a:rPr lang="en-US" altLang="en-US" sz="2000" dirty="0" smtClean="0"/>
              <a:t>-0.8 %. </a:t>
            </a:r>
            <a:endParaRPr lang="en-US" sz="2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3246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Agriculture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01270"/>
              </p:ext>
            </p:extLst>
          </p:nvPr>
        </p:nvGraphicFramePr>
        <p:xfrm>
          <a:off x="609600" y="2819749"/>
          <a:ext cx="7848599" cy="3588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9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0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4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04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Agriculture Sub-sector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Q3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Q3 2018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</a:t>
                      </a:r>
                      <a:r>
                        <a:rPr lang="en-US" sz="12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Y/Y Change Rate (%)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Crops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4,682.9  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4999.7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o/w Cocoa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387.8      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402.2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3.7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Livestock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1,064.8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1,125.4</a:t>
                      </a:r>
                      <a:endParaRPr kumimoji="0"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5.7</a:t>
                      </a:r>
                      <a:endParaRPr kumimoji="0"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Forestry &amp; logging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516.0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517.4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Fishing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571.8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567.4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6,835.5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7,209.8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30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61425" cy="1828800"/>
          </a:xfrm>
        </p:spPr>
        <p:txBody>
          <a:bodyPr>
            <a:normAutofit fontScale="77500" lnSpcReduction="20000"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spcAft>
                <a:spcPts val="600"/>
              </a:spcAft>
              <a:defRPr/>
            </a:pPr>
            <a:r>
              <a:rPr lang="en-US" altLang="en-US" sz="2600" dirty="0"/>
              <a:t>The year-on-year quarterly GDP growth rate for the Industry </a:t>
            </a:r>
            <a:r>
              <a:rPr lang="en-US" altLang="en-US" sz="2600" dirty="0" smtClean="0"/>
              <a:t>  sector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11.7%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Q3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2018.</a:t>
            </a:r>
            <a:endParaRPr lang="en-US" altLang="en-US" sz="26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600" dirty="0"/>
              <a:t>The </a:t>
            </a:r>
            <a:r>
              <a:rPr lang="en-US" altLang="en-US" sz="2600" dirty="0" smtClean="0"/>
              <a:t>Mining &amp; Quarrying </a:t>
            </a:r>
            <a:r>
              <a:rPr lang="en-US" altLang="en-US" sz="2600" dirty="0"/>
              <a:t>sub-sector recorded the highest year-on-year quarterly GDP growth rate of </a:t>
            </a:r>
            <a:r>
              <a:rPr lang="en-US" altLang="en-US" sz="2600" dirty="0" smtClean="0"/>
              <a:t>23.9%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Q3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2018, </a:t>
            </a:r>
            <a:r>
              <a:rPr lang="en-US" altLang="en-US" sz="2600" dirty="0"/>
              <a:t>while the </a:t>
            </a:r>
            <a:r>
              <a:rPr lang="en-US" altLang="en-US" sz="2600" dirty="0" smtClean="0"/>
              <a:t>Water &amp; sewerage sub-sector </a:t>
            </a:r>
            <a:r>
              <a:rPr lang="en-US" altLang="en-US" sz="2600" dirty="0"/>
              <a:t>recorded the lowest </a:t>
            </a:r>
            <a:r>
              <a:rPr lang="en-US" altLang="en-US" sz="2600" dirty="0" smtClean="0"/>
              <a:t>-4.9%.  </a:t>
            </a: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Industry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08150"/>
              </p:ext>
            </p:extLst>
          </p:nvPr>
        </p:nvGraphicFramePr>
        <p:xfrm>
          <a:off x="609600" y="2666999"/>
          <a:ext cx="7848600" cy="3565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Industry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Q3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Q3 2018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Mining</a:t>
                      </a:r>
                      <a:r>
                        <a:rPr lang="en-US" sz="2000" b="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and Quarrying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5,512.0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6,829.1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23.9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o/w Oil</a:t>
                      </a:r>
                      <a:r>
                        <a:rPr lang="en-US" sz="1900" b="0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and Gas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3,167.0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3,026.7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-4.4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4,448.3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4,736.6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Electricity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440.2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Water &amp; Sewerage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194.6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185.2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Construction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3,557.0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3,587.4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14,152.1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15,803.2 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1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0" y="469594"/>
            <a:ext cx="9144000" cy="1379872"/>
          </a:xfrm>
        </p:spPr>
        <p:txBody>
          <a:bodyPr>
            <a:normAutofit fontScale="25000" lnSpcReduction="20000"/>
          </a:bodyPr>
          <a:lstStyle/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6800" dirty="0"/>
              <a:t>For the </a:t>
            </a:r>
            <a:r>
              <a:rPr lang="en-US" altLang="en-US" sz="6800" dirty="0" smtClean="0"/>
              <a:t>third </a:t>
            </a:r>
            <a:r>
              <a:rPr lang="en-US" altLang="en-US" sz="6800" dirty="0"/>
              <a:t>quarter of </a:t>
            </a:r>
            <a:r>
              <a:rPr lang="en-US" altLang="en-US" sz="6800" dirty="0" smtClean="0"/>
              <a:t>2018, </a:t>
            </a:r>
            <a:r>
              <a:rPr lang="en-US" altLang="en-US" sz="6800" dirty="0"/>
              <a:t>the Services sector recorded a year-on-year quarterly </a:t>
            </a:r>
            <a:r>
              <a:rPr lang="en-US" altLang="en-US" sz="6800" dirty="0" smtClean="0"/>
              <a:t>GDP growth </a:t>
            </a:r>
            <a:r>
              <a:rPr lang="en-US" altLang="en-US" sz="6800" dirty="0"/>
              <a:t>rate of 3</a:t>
            </a:r>
            <a:r>
              <a:rPr lang="en-US" altLang="en-US" sz="6800" dirty="0" smtClean="0"/>
              <a:t>.5%. </a:t>
            </a:r>
            <a:endParaRPr lang="en-US" altLang="en-US" sz="6800" dirty="0"/>
          </a:p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6800" dirty="0" smtClean="0"/>
              <a:t>The Health &amp; Social Work sub-sector </a:t>
            </a:r>
            <a:r>
              <a:rPr lang="en-US" altLang="en-US" sz="6800" dirty="0"/>
              <a:t>recorded the highest year-on-year quarterly GDP growth rate of </a:t>
            </a:r>
            <a:r>
              <a:rPr lang="en-US" altLang="en-US" sz="6800" dirty="0" smtClean="0"/>
              <a:t>28.4% </a:t>
            </a:r>
            <a:r>
              <a:rPr lang="en-US" altLang="en-US" sz="6800" dirty="0"/>
              <a:t>while </a:t>
            </a:r>
            <a:r>
              <a:rPr lang="en-US" altLang="en-US" sz="6800" dirty="0" smtClean="0"/>
              <a:t>the Real Estate sub-sector </a:t>
            </a:r>
            <a:r>
              <a:rPr lang="en-US" altLang="en-US" sz="6800" dirty="0"/>
              <a:t>recorded the lowest </a:t>
            </a:r>
            <a:r>
              <a:rPr lang="en-US" altLang="en-US" sz="6800" dirty="0" smtClean="0"/>
              <a:t>growth </a:t>
            </a:r>
            <a:r>
              <a:rPr lang="en-US" altLang="en-US" sz="6800" dirty="0"/>
              <a:t>rate of </a:t>
            </a:r>
            <a:r>
              <a:rPr lang="en-US" altLang="en-US" sz="6800" dirty="0" smtClean="0"/>
              <a:t>-16.7%. </a:t>
            </a:r>
            <a:endParaRPr lang="en-US" altLang="en-US" sz="6800" dirty="0"/>
          </a:p>
          <a:p>
            <a:pPr marL="0" indent="0" eaLnBrk="1" hangingPunct="1"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489796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-228600"/>
            <a:ext cx="8229600" cy="91335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Quarterly GDP for the Services Sector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46774"/>
              </p:ext>
            </p:extLst>
          </p:nvPr>
        </p:nvGraphicFramePr>
        <p:xfrm>
          <a:off x="228600" y="2057403"/>
          <a:ext cx="8610599" cy="458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77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9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6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62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Services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Q3 2017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Q3 2018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Trade, Repair of Vehicles, Household Goods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3,570.9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3,675.2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Hotels and Restaurants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1,326.5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1,398.3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Transport &amp; Storage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1,856.6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1,936.5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Information &amp; Communication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771.6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847.7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Financial &amp; Insurance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1,625.3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1,482.2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Real</a:t>
                      </a:r>
                      <a:r>
                        <a:rPr lang="en-US" sz="1800" b="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Estate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379.3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316.1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-16.7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Professional, Admin.&amp; Support Services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465.3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Administration, Defense &amp; Soc.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1191.7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1,215.9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1,326.4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1,402.4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Health &amp; Social Work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727.4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933.8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28.4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Personal Service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413.1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422.1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13,622.6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14,095.4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42168"/>
            <a:ext cx="8686800" cy="55705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Q3 2018 GDP at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current prices was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GH₵75,008.4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corresponding value recorded for Q3 2017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₵63,477.7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In constant terms,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Q3 2018 GDP was estimated at GH₵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39,299.4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million.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For Q3 2017, the estimated value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₵36,605.6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year-on-year quarterly GDP growth rate for Q3 2018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.4%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compared to the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.7%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recorded for Q3 2017.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quarter-on-quarter GDP growth rate (seasonally adjusted) for Q3 2018 was 1.8%, compared to the growth rate (1.3%) recorded for the second quarter of 2018.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v"/>
            </a:pPr>
            <a:endParaRPr lang="en-US" alt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06724" y="6464902"/>
            <a:ext cx="3505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7"/>
            <a:ext cx="8229600" cy="601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Highlights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Thank you for your attention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054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u="sng" dirty="0" smtClean="0"/>
              <a:t>Provisional</a:t>
            </a:r>
            <a:r>
              <a:rPr lang="en-US" altLang="en-US" sz="2600" dirty="0" smtClean="0"/>
              <a:t> GDP estimates for the third </a:t>
            </a:r>
            <a:r>
              <a:rPr lang="en-US" altLang="en-US" sz="2600" dirty="0"/>
              <a:t>q</a:t>
            </a:r>
            <a:r>
              <a:rPr lang="en-US" altLang="en-US" sz="2600" dirty="0" smtClean="0"/>
              <a:t>uarter of 2018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 smtClean="0"/>
              <a:t>Highlights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 THIS RELEASE, We present…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E61396-3B59-425C-82E3-E168D21BBB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The Gross Domestic Product (GDP) measures the </a:t>
            </a:r>
            <a:r>
              <a:rPr lang="en-US" altLang="en-US" sz="2500" dirty="0"/>
              <a:t>value of final goods and services produced in the </a:t>
            </a:r>
            <a:r>
              <a:rPr lang="en-US" altLang="en-US" sz="2500" dirty="0" smtClean="0"/>
              <a:t>country.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500" dirty="0" smtClean="0"/>
              <a:t> 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One key indicator (Quarterly GDP) is presented in this release: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1200" dirty="0"/>
          </a:p>
          <a:p>
            <a:pPr marL="708216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en-US" sz="2100" dirty="0"/>
              <a:t>	</a:t>
            </a:r>
            <a:r>
              <a:rPr lang="en-US" altLang="en-US" sz="2100" u="sng" dirty="0" smtClean="0"/>
              <a:t>Quarterly GDP</a:t>
            </a:r>
            <a:r>
              <a:rPr lang="en-US" altLang="en-US" sz="2100" dirty="0" smtClean="0"/>
              <a:t> measures the value </a:t>
            </a:r>
            <a:r>
              <a:rPr lang="en-US" altLang="en-US" sz="2100" dirty="0"/>
              <a:t>of </a:t>
            </a:r>
            <a:r>
              <a:rPr lang="en-US" altLang="en-US" sz="2100" dirty="0" smtClean="0"/>
              <a:t>final goods </a:t>
            </a:r>
            <a:r>
              <a:rPr lang="en-US" altLang="en-US" sz="2100" dirty="0"/>
              <a:t>and services </a:t>
            </a:r>
            <a:r>
              <a:rPr lang="en-US" altLang="en-US" sz="2100" dirty="0" smtClean="0"/>
              <a:t>within a period of three months or one quarter.</a:t>
            </a:r>
            <a:endParaRPr lang="en-US" altLang="en-US" sz="2100" dirty="0"/>
          </a:p>
          <a:p>
            <a:pPr marL="109728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500" dirty="0"/>
          </a:p>
          <a:p>
            <a:pPr marL="365316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28600"/>
            <a:ext cx="73152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The Gross Domestic Product (GDP)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0600" cy="5410200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The estimation of the </a:t>
            </a:r>
            <a:r>
              <a:rPr lang="en-US" altLang="en-US" sz="2600" dirty="0" smtClean="0"/>
              <a:t>GDP </a:t>
            </a:r>
            <a:r>
              <a:rPr lang="en-US" altLang="en-US" sz="2600" dirty="0"/>
              <a:t>is done in stages, with </a:t>
            </a:r>
            <a:r>
              <a:rPr lang="en-US" altLang="en-US" sz="2600" dirty="0" smtClean="0"/>
              <a:t>the estimates </a:t>
            </a:r>
            <a:r>
              <a:rPr lang="en-US" altLang="en-US" sz="2600" dirty="0"/>
              <a:t>generated at each stage being dependent on available data</a:t>
            </a:r>
            <a:r>
              <a:rPr lang="en-US" altLang="en-US" sz="2600" dirty="0" smtClean="0"/>
              <a:t>. 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 smtClean="0"/>
              <a:t>Estimates </a:t>
            </a:r>
            <a:r>
              <a:rPr lang="en-US" altLang="en-US" sz="2600" dirty="0"/>
              <a:t>from each stage are progressively designated </a:t>
            </a:r>
            <a:r>
              <a:rPr lang="en-US" altLang="en-US" sz="2600" dirty="0" smtClean="0"/>
              <a:t>as </a:t>
            </a:r>
            <a:r>
              <a:rPr lang="en-US" altLang="en-US" sz="2600" dirty="0"/>
              <a:t>provisional, revised and final. </a:t>
            </a:r>
            <a:endParaRPr lang="en-US" altLang="en-US" sz="2600" dirty="0" smtClean="0"/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/>
          </a:p>
          <a:p>
            <a:pPr marL="566928" indent="-457200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This release contains the provisional </a:t>
            </a:r>
            <a:r>
              <a:rPr lang="en-US" altLang="en-US" sz="2600" dirty="0" smtClean="0"/>
              <a:t>GDP estimates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the third quarter of 2018 based on the new series with base year 2013. 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Further revisions to </a:t>
            </a:r>
            <a:r>
              <a:rPr lang="en-US" altLang="en-US" sz="2600" dirty="0" smtClean="0"/>
              <a:t>the 2013 Q1 to 2018 Q3 GDP </a:t>
            </a:r>
            <a:r>
              <a:rPr lang="en-US" altLang="en-US" sz="2600" dirty="0"/>
              <a:t>estimates will be carried out in </a:t>
            </a:r>
            <a:r>
              <a:rPr lang="en-US" altLang="en-US" sz="2600" dirty="0" smtClean="0"/>
              <a:t>April 2019.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GDP Estimation Process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451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047999"/>
          </a:xfrm>
        </p:spPr>
        <p:txBody>
          <a:bodyPr/>
          <a:lstStyle/>
          <a:p>
            <a:pPr algn="ctr"/>
            <a:r>
              <a:rPr lang="en-US" dirty="0"/>
              <a:t>PROVISIONAL </a:t>
            </a:r>
            <a:r>
              <a:rPr lang="en-US" dirty="0" smtClean="0"/>
              <a:t>2018 Q3 </a:t>
            </a:r>
            <a:r>
              <a:rPr lang="en-US" dirty="0"/>
              <a:t>GDP </a:t>
            </a:r>
            <a:r>
              <a:rPr lang="en-US" dirty="0" smtClean="0"/>
              <a:t>ESTIMATES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with base year 2013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October 17,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5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5562"/>
            <a:ext cx="8458200" cy="4922838"/>
          </a:xfrm>
        </p:spPr>
        <p:txBody>
          <a:bodyPr>
            <a:normAutofit fontScale="92500" lnSpcReduction="20000"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9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provisional 2018 Q3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incl. oil)  at current prices at purchaser’s </a:t>
            </a:r>
            <a:r>
              <a:rPr lang="en-US" sz="2800" dirty="0" smtClean="0"/>
              <a:t>value</a:t>
            </a:r>
            <a:r>
              <a:rPr lang="en-US" sz="2800" baseline="30000" dirty="0" smtClean="0"/>
              <a:t>1 </a:t>
            </a:r>
            <a:r>
              <a:rPr lang="en-US" sz="2800" dirty="0" smtClean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</a:t>
            </a:r>
            <a:r>
              <a:rPr lang="en-GB" sz="2800" b="1" u="sng" dirty="0" smtClean="0"/>
              <a:t>75,008.4</a:t>
            </a:r>
            <a:r>
              <a:rPr lang="en-GB" sz="2800" b="1" dirty="0" smtClean="0"/>
              <a:t> </a:t>
            </a:r>
            <a:r>
              <a:rPr lang="en-US" sz="2800" dirty="0"/>
              <a:t>million. The </a:t>
            </a:r>
            <a:r>
              <a:rPr lang="en-US" sz="2800" dirty="0" smtClean="0"/>
              <a:t>estimate </a:t>
            </a:r>
            <a:r>
              <a:rPr lang="en-US" sz="2800" dirty="0"/>
              <a:t>for </a:t>
            </a:r>
            <a:r>
              <a:rPr lang="en-US" sz="2800" dirty="0" smtClean="0"/>
              <a:t>2017 Q3 </a:t>
            </a:r>
            <a:r>
              <a:rPr lang="en-US" sz="2800" dirty="0"/>
              <a:t>was GH</a:t>
            </a:r>
            <a:r>
              <a:rPr lang="en-US" sz="2800" dirty="0" smtClean="0"/>
              <a:t>₵</a:t>
            </a:r>
            <a:r>
              <a:rPr lang="en-US" sz="2800" b="1" dirty="0" smtClean="0"/>
              <a:t>63,447.4 </a:t>
            </a:r>
            <a:r>
              <a:rPr lang="en-US" sz="2800" dirty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provisional </a:t>
            </a:r>
            <a:r>
              <a:rPr lang="en-US" sz="2800" dirty="0" smtClean="0"/>
              <a:t>2018 Q3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excl. oil)  at current prices at purchaser’s value</a:t>
            </a:r>
            <a:r>
              <a:rPr lang="en-US" sz="2800" baseline="30000" dirty="0"/>
              <a:t>1</a:t>
            </a:r>
            <a:r>
              <a:rPr lang="en-US" sz="2800" dirty="0"/>
              <a:t>  </a:t>
            </a:r>
            <a:r>
              <a:rPr lang="en-US" sz="2800" dirty="0" smtClean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₵72,546.6 </a:t>
            </a:r>
            <a:r>
              <a:rPr lang="en-US" sz="2800" dirty="0"/>
              <a:t>million. The value for </a:t>
            </a:r>
            <a:r>
              <a:rPr lang="en-US" sz="2800" dirty="0" smtClean="0"/>
              <a:t>2017 Q3 </a:t>
            </a:r>
            <a:r>
              <a:rPr lang="en-US" sz="2800" dirty="0"/>
              <a:t>was GH</a:t>
            </a:r>
            <a:r>
              <a:rPr lang="en-US" sz="2800" dirty="0" smtClean="0"/>
              <a:t>₵</a:t>
            </a:r>
            <a:r>
              <a:rPr lang="en-US" sz="2800" b="1" dirty="0" smtClean="0"/>
              <a:t>60,985.6 </a:t>
            </a:r>
            <a:r>
              <a:rPr lang="en-US" sz="2800" dirty="0"/>
              <a:t>million.</a:t>
            </a:r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900" b="1" i="1" baseline="30000" dirty="0"/>
              <a:t>1</a:t>
            </a:r>
            <a:r>
              <a:rPr lang="en-US" sz="1900" b="1" i="1" dirty="0"/>
              <a:t>Includes </a:t>
            </a:r>
            <a:r>
              <a:rPr lang="en-US" sz="1900" b="1" i="1" dirty="0" smtClean="0"/>
              <a:t>Net </a:t>
            </a:r>
            <a:r>
              <a:rPr lang="en-US" sz="1900" b="1" i="1" dirty="0"/>
              <a:t>Indirect Taxes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562"/>
            <a:ext cx="8458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 smtClean="0">
                <a:solidFill>
                  <a:schemeClr val="tx1"/>
                </a:solidFill>
              </a:rPr>
              <a:t>Provisional 2018 Q3 </a:t>
            </a:r>
            <a:r>
              <a:rPr lang="en-US" altLang="en-US" sz="3100" dirty="0">
                <a:solidFill>
                  <a:schemeClr val="tx1"/>
                </a:solidFill>
              </a:rPr>
              <a:t>GDP at Current</a:t>
            </a:r>
            <a:br>
              <a:rPr lang="en-US" altLang="en-US" sz="3100" dirty="0">
                <a:solidFill>
                  <a:schemeClr val="tx1"/>
                </a:solidFill>
              </a:rPr>
            </a:b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</a:t>
            </a:r>
            <a:r>
              <a:rPr lang="en-US" altLang="en-US" sz="3100" dirty="0" smtClean="0">
                <a:solidFill>
                  <a:schemeClr val="tx1"/>
                </a:solidFill>
              </a:rPr>
              <a:t>Non-Oil</a:t>
            </a:r>
            <a:r>
              <a:rPr lang="en-US" altLang="en-US" sz="31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4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17727"/>
              </p:ext>
            </p:extLst>
          </p:nvPr>
        </p:nvGraphicFramePr>
        <p:xfrm>
          <a:off x="685800" y="1726088"/>
          <a:ext cx="7848600" cy="507890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772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2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851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GDP                    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Estimate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Percentage Distribution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6831">
                <a:tc>
                  <a:txBody>
                    <a:bodyPr/>
                    <a:lstStyle/>
                    <a:p>
                      <a:r>
                        <a:rPr lang="en-US" sz="2200" dirty="0"/>
                        <a:t>Agriculture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  <a:p>
                      <a:r>
                        <a:rPr lang="en-US" sz="2200" dirty="0"/>
                        <a:t>Industry</a:t>
                      </a:r>
                    </a:p>
                    <a:p>
                      <a:endParaRPr lang="en-US" sz="1400" dirty="0" smtClean="0"/>
                    </a:p>
                    <a:p>
                      <a:endParaRPr lang="en-US" sz="300" dirty="0"/>
                    </a:p>
                    <a:p>
                      <a:r>
                        <a:rPr lang="en-US" sz="2200" dirty="0"/>
                        <a:t>Services 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basic </a:t>
                      </a:r>
                      <a:r>
                        <a:rPr lang="en-US" sz="2200" dirty="0" smtClean="0"/>
                        <a:t>prices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purchaser’s</a:t>
                      </a:r>
                      <a:r>
                        <a:rPr lang="en-US" sz="2200" baseline="0" dirty="0"/>
                        <a:t> value (</a:t>
                      </a:r>
                      <a:r>
                        <a:rPr lang="en-US" sz="2200" baseline="0" dirty="0" smtClean="0"/>
                        <a:t>including net </a:t>
                      </a:r>
                      <a:r>
                        <a:rPr lang="en-US" sz="2200" baseline="0" dirty="0"/>
                        <a:t>indirect taxes)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13,199.9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24,318.0</a:t>
                      </a:r>
                      <a:endParaRPr lang="en-US" sz="2200" dirty="0"/>
                    </a:p>
                    <a:p>
                      <a:pPr algn="r"/>
                      <a:endParaRPr lang="en-US" sz="1200" dirty="0"/>
                    </a:p>
                    <a:p>
                      <a:pPr algn="r"/>
                      <a:endParaRPr lang="en-US" sz="1100" dirty="0" smtClean="0"/>
                    </a:p>
                    <a:p>
                      <a:pPr algn="r"/>
                      <a:r>
                        <a:rPr lang="en-US" sz="2200" dirty="0" smtClean="0"/>
                        <a:t>31,336.3</a:t>
                      </a:r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68,854.2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75,008.4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19.2%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35.3%</a:t>
                      </a:r>
                      <a:endParaRPr lang="en-US" sz="2200" dirty="0"/>
                    </a:p>
                    <a:p>
                      <a:pPr algn="r"/>
                      <a:endParaRPr lang="en-US" sz="2400" dirty="0"/>
                    </a:p>
                    <a:p>
                      <a:pPr algn="r"/>
                      <a:r>
                        <a:rPr lang="en-US" sz="2200" dirty="0" smtClean="0"/>
                        <a:t>45.5%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endParaRPr lang="en-US" sz="1100" dirty="0"/>
                    </a:p>
                    <a:p>
                      <a:pPr algn="r"/>
                      <a:r>
                        <a:rPr lang="en-US" sz="2200" dirty="0"/>
                        <a:t>100.0%</a:t>
                      </a:r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18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Sectoral </a:t>
            </a:r>
            <a:r>
              <a:rPr lang="en-US" sz="3200" dirty="0" smtClean="0">
                <a:solidFill>
                  <a:schemeClr val="tx1"/>
                </a:solidFill>
              </a:rPr>
              <a:t>Distribution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2018 Q3 </a:t>
            </a:r>
            <a:r>
              <a:rPr lang="en-US" sz="3200" dirty="0">
                <a:solidFill>
                  <a:schemeClr val="tx1"/>
                </a:solidFill>
              </a:rPr>
              <a:t>GDP </a:t>
            </a:r>
            <a:r>
              <a:rPr lang="en-US" sz="3200" dirty="0" smtClean="0">
                <a:solidFill>
                  <a:schemeClr val="tx1"/>
                </a:solidFill>
              </a:rPr>
              <a:t>Estimate </a:t>
            </a:r>
            <a:r>
              <a:rPr lang="en-US" sz="3200" dirty="0">
                <a:latin typeface="+mn-lt"/>
              </a:rPr>
              <a:t>(GH</a:t>
            </a:r>
            <a:r>
              <a:rPr lang="en-US" sz="32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₵ million</a:t>
            </a:r>
            <a:r>
              <a:rPr lang="en-US" sz="32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5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October 17,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69460" y="1295400"/>
            <a:ext cx="8822140" cy="4495800"/>
          </a:xfrm>
        </p:spPr>
        <p:txBody>
          <a:bodyPr>
            <a:noAutofit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constant GDP estimate (incl. oil) for </a:t>
            </a:r>
            <a:r>
              <a:rPr lang="en-US" sz="2600" dirty="0" smtClean="0"/>
              <a:t>Q3 </a:t>
            </a:r>
            <a:r>
              <a:rPr lang="en-US" sz="2600" dirty="0"/>
              <a:t>of </a:t>
            </a:r>
            <a:r>
              <a:rPr lang="en-US" sz="2600" dirty="0" smtClean="0"/>
              <a:t>2018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₵39,299.4</a:t>
            </a:r>
            <a:r>
              <a:rPr lang="en-GB" sz="2600" b="1" dirty="0" smtClean="0"/>
              <a:t> </a:t>
            </a:r>
            <a:r>
              <a:rPr lang="en-US" sz="2600" b="1" dirty="0" smtClean="0"/>
              <a:t> </a:t>
            </a:r>
            <a:r>
              <a:rPr lang="en-US" sz="2600" dirty="0"/>
              <a:t>million while the </a:t>
            </a:r>
            <a:r>
              <a:rPr lang="en-US" sz="2600" dirty="0" smtClean="0"/>
              <a:t>estimate </a:t>
            </a:r>
            <a:r>
              <a:rPr lang="en-US" sz="2600" dirty="0"/>
              <a:t>for </a:t>
            </a:r>
            <a:r>
              <a:rPr lang="en-US" sz="2600" dirty="0" smtClean="0"/>
              <a:t>Q3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was GH</a:t>
            </a:r>
            <a:r>
              <a:rPr lang="en-US" sz="2600" dirty="0" smtClean="0"/>
              <a:t>₵36,605.6</a:t>
            </a:r>
            <a:r>
              <a:rPr lang="en-US" sz="2600" b="1" dirty="0" smtClean="0"/>
              <a:t> </a:t>
            </a:r>
            <a:r>
              <a:rPr lang="en-US" sz="2600" dirty="0" smtClean="0"/>
              <a:t> </a:t>
            </a:r>
            <a:r>
              <a:rPr lang="en-US" sz="2600" dirty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constant GDP estimate (excl. oil) for </a:t>
            </a:r>
            <a:r>
              <a:rPr lang="en-US" sz="2600" dirty="0" smtClean="0"/>
              <a:t>Q3 </a:t>
            </a:r>
            <a:r>
              <a:rPr lang="en-US" sz="2600" dirty="0"/>
              <a:t>of </a:t>
            </a:r>
            <a:r>
              <a:rPr lang="en-US" sz="2600" dirty="0" smtClean="0"/>
              <a:t>2018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₵36,272.7 </a:t>
            </a:r>
            <a:r>
              <a:rPr lang="en-US" sz="2600" dirty="0" smtClean="0"/>
              <a:t>million</a:t>
            </a:r>
            <a:r>
              <a:rPr lang="en-US" sz="2600" dirty="0"/>
              <a:t>. The value recorded for </a:t>
            </a:r>
            <a:r>
              <a:rPr lang="en-US" sz="2600" dirty="0" smtClean="0"/>
              <a:t>Q3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was GH</a:t>
            </a:r>
            <a:r>
              <a:rPr lang="en-US" sz="2600" dirty="0" smtClean="0"/>
              <a:t>₵33,438.6 </a:t>
            </a:r>
            <a:r>
              <a:rPr lang="en-US" sz="2600" dirty="0"/>
              <a:t>million.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October 17,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>
                <a:solidFill>
                  <a:schemeClr val="tx1"/>
                </a:solidFill>
              </a:rPr>
              <a:t>Provisional </a:t>
            </a:r>
            <a:r>
              <a:rPr lang="en-US" altLang="en-US" sz="3100" dirty="0" smtClean="0">
                <a:solidFill>
                  <a:schemeClr val="tx1"/>
                </a:solidFill>
              </a:rPr>
              <a:t>2018 Q3 </a:t>
            </a:r>
            <a:r>
              <a:rPr lang="en-US" altLang="en-US" sz="3100" dirty="0">
                <a:solidFill>
                  <a:schemeClr val="tx1"/>
                </a:solidFill>
              </a:rPr>
              <a:t>GDP at </a:t>
            </a:r>
            <a:r>
              <a:rPr lang="en-US" altLang="en-US" sz="3100" dirty="0" smtClean="0">
                <a:solidFill>
                  <a:schemeClr val="tx1"/>
                </a:solidFill>
              </a:rPr>
              <a:t>Constant 2013 </a:t>
            </a: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Non-oil)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9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838200"/>
            <a:ext cx="8556625" cy="5562600"/>
          </a:xfrm>
        </p:spPr>
        <p:txBody>
          <a:bodyPr/>
          <a:lstStyle/>
          <a:p>
            <a:r>
              <a:rPr lang="en-US" sz="2800" dirty="0"/>
              <a:t>The provisional </a:t>
            </a:r>
            <a:r>
              <a:rPr lang="en-US" sz="2800" dirty="0" smtClean="0"/>
              <a:t>2018 Q3 year-on-year Real GDP (incl. Oil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) growth rate is </a:t>
            </a:r>
            <a:r>
              <a:rPr lang="en-US" sz="2800" dirty="0"/>
              <a:t>7</a:t>
            </a:r>
            <a:r>
              <a:rPr lang="en-US" sz="2800" dirty="0" smtClean="0"/>
              <a:t>.4% compared to 8.7% recorded for 2017 Q3.</a:t>
            </a:r>
            <a:endParaRPr lang="en-US" sz="2800" dirty="0"/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dirty="0"/>
              <a:t>The non-Oil provisional </a:t>
            </a:r>
            <a:r>
              <a:rPr lang="en-US" sz="2800" dirty="0" smtClean="0"/>
              <a:t>2018 Q3 year-on-year Real </a:t>
            </a:r>
            <a:r>
              <a:rPr lang="en-US" sz="2800" dirty="0"/>
              <a:t>GDP </a:t>
            </a:r>
            <a:r>
              <a:rPr lang="en-US" sz="2800" dirty="0" smtClean="0"/>
              <a:t>growth rate is 8.5% compared to 4.9% recorded for 2017 Q3.</a:t>
            </a:r>
            <a:endParaRPr lang="en-US" sz="2800" dirty="0"/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dirty="0"/>
              <a:t>Quarter-on-quarter seasonally adjusted </a:t>
            </a:r>
            <a:r>
              <a:rPr lang="en-US" sz="2800" dirty="0" smtClean="0"/>
              <a:t>2018   Q3 GDP </a:t>
            </a:r>
            <a:r>
              <a:rPr lang="en-US" sz="2800" dirty="0"/>
              <a:t>grew by </a:t>
            </a:r>
            <a:r>
              <a:rPr lang="en-US" sz="2800" dirty="0" smtClean="0"/>
              <a:t>1.8%, compared to 1.3% growth rate recorded for 2018 </a:t>
            </a:r>
            <a:r>
              <a:rPr lang="en-US" sz="2800" dirty="0" smtClean="0"/>
              <a:t>Q2.</a:t>
            </a:r>
            <a:endParaRPr lang="en-US" sz="2800" dirty="0" smtClean="0"/>
          </a:p>
          <a:p>
            <a:pPr marL="109537" indent="0">
              <a:buNone/>
            </a:pPr>
            <a:r>
              <a:rPr lang="en-US" sz="1800" b="1" dirty="0" smtClean="0"/>
              <a:t>    </a:t>
            </a:r>
          </a:p>
          <a:p>
            <a:pPr marL="109537" indent="0">
              <a:buNone/>
            </a:pPr>
            <a:r>
              <a:rPr lang="en-US" sz="1800" b="1" i="1" dirty="0" smtClean="0"/>
              <a:t>Note</a:t>
            </a:r>
            <a:r>
              <a:rPr lang="en-US" sz="1800" b="1" i="1" dirty="0"/>
              <a:t>: incl. Oil</a:t>
            </a:r>
            <a:r>
              <a:rPr lang="en-US" sz="1800" b="1" i="1" baseline="30000" dirty="0"/>
              <a:t>1 </a:t>
            </a:r>
            <a:r>
              <a:rPr lang="en-US" sz="1800" b="1" i="1" dirty="0"/>
              <a:t>means Oil and Gas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Provisional </a:t>
            </a:r>
            <a:r>
              <a:rPr lang="en-US" sz="3200" dirty="0" smtClean="0">
                <a:solidFill>
                  <a:schemeClr val="tx1"/>
                </a:solidFill>
              </a:rPr>
              <a:t>2018 Q3 </a:t>
            </a:r>
            <a:r>
              <a:rPr lang="en-US" sz="3200" dirty="0">
                <a:solidFill>
                  <a:schemeClr val="tx1"/>
                </a:solidFill>
              </a:rPr>
              <a:t>GDP Growth Rates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324600"/>
            <a:ext cx="30114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October 17,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8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27481</TotalTime>
  <Words>1139</Words>
  <Application>Microsoft Office PowerPoint</Application>
  <PresentationFormat>On-screen Show (4:3)</PresentationFormat>
  <Paragraphs>300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Aharoni</vt:lpstr>
      <vt:lpstr>Algerian</vt:lpstr>
      <vt:lpstr>Arial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IN THIS RELEASE, We present…</vt:lpstr>
      <vt:lpstr>The Gross Domestic Product (GDP)</vt:lpstr>
      <vt:lpstr>GDP Estimation Process</vt:lpstr>
      <vt:lpstr>PROVISIONAL 2018 Q3 GDP ESTIMATES  with base year 2013</vt:lpstr>
      <vt:lpstr>Provisional 2018 Q3 GDP at Current Prices (Oil &amp; Non-Oil) </vt:lpstr>
      <vt:lpstr>Sectoral Distribution of 2018 Q3 GDP Estimate (GH₵ million)</vt:lpstr>
      <vt:lpstr>Provisional 2018 Q3 GDP at Constant 2013 Prices (Oil &amp; Non-oil)</vt:lpstr>
      <vt:lpstr>Provisional 2018 Q3 GDP Growth Rates</vt:lpstr>
      <vt:lpstr>Quarter-on-Quarter GDP Growth for the 3rd       Quarter of 2018 (Seasonally Adjusted)</vt:lpstr>
      <vt:lpstr>Quarterly GDP for the Agriculture Sector</vt:lpstr>
      <vt:lpstr>Quarterly GDP for the Industry Sector</vt:lpstr>
      <vt:lpstr>Quarterly GDP for the Services Sector</vt:lpstr>
      <vt:lpstr>Highlights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of the Producer Price Index  October, 2007</dc:title>
  <dc:creator>Francis Bright Mensah</dc:creator>
  <cp:lastModifiedBy>FRANCIS BRIGHT MENSAH</cp:lastModifiedBy>
  <cp:revision>1851</cp:revision>
  <cp:lastPrinted>2018-12-19T10:27:09Z</cp:lastPrinted>
  <dcterms:created xsi:type="dcterms:W3CDTF">2007-11-22T18:24:55Z</dcterms:created>
  <dcterms:modified xsi:type="dcterms:W3CDTF">2018-12-19T13:42:44Z</dcterms:modified>
</cp:coreProperties>
</file>